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25"/>
  </p:notesMasterIdLst>
  <p:handoutMasterIdLst>
    <p:handoutMasterId r:id="rId26"/>
  </p:handoutMasterIdLst>
  <p:sldIdLst>
    <p:sldId id="350" r:id="rId7"/>
    <p:sldId id="495" r:id="rId8"/>
    <p:sldId id="3855" r:id="rId9"/>
    <p:sldId id="366" r:id="rId10"/>
    <p:sldId id="3854" r:id="rId11"/>
    <p:sldId id="368" r:id="rId12"/>
    <p:sldId id="3858" r:id="rId13"/>
    <p:sldId id="3851" r:id="rId14"/>
    <p:sldId id="371" r:id="rId15"/>
    <p:sldId id="370" r:id="rId16"/>
    <p:sldId id="367" r:id="rId17"/>
    <p:sldId id="369" r:id="rId18"/>
    <p:sldId id="372" r:id="rId19"/>
    <p:sldId id="375" r:id="rId20"/>
    <p:sldId id="373" r:id="rId21"/>
    <p:sldId id="374" r:id="rId22"/>
    <p:sldId id="3853"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69" d="100"/>
          <a:sy n="69" d="100"/>
        </p:scale>
        <p:origin x="726"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56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610863"/>
          </a:xfrm>
        </p:spPr>
        <p:txBody>
          <a:bodyPr>
            <a:normAutofit/>
          </a:bodyPr>
          <a:lstStyle/>
          <a:p>
            <a:r>
              <a:rPr lang="en-US" dirty="0">
                <a:solidFill>
                  <a:schemeClr val="tx2"/>
                </a:solidFill>
              </a:rPr>
              <a:t>Summary of Changes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10</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28, 2023</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1994434562"/>
              </p:ext>
            </p:extLst>
          </p:nvPr>
        </p:nvGraphicFramePr>
        <p:xfrm>
          <a:off x="675118" y="1367327"/>
          <a:ext cx="10348957" cy="4315640"/>
        </p:xfrm>
        <a:graphic>
          <a:graphicData uri="http://schemas.openxmlformats.org/drawingml/2006/table">
            <a:tbl>
              <a:tblPr firstRow="1" bandRow="1">
                <a:tableStyleId>{073A0DAA-6AF3-43AB-8588-CEC1D06C72B9}</a:tableStyleId>
              </a:tblPr>
              <a:tblGrid>
                <a:gridCol w="6869724">
                  <a:extLst>
                    <a:ext uri="{9D8B030D-6E8A-4147-A177-3AD203B41FA5}">
                      <a16:colId xmlns:a16="http://schemas.microsoft.com/office/drawing/2014/main" val="315162181"/>
                    </a:ext>
                  </a:extLst>
                </a:gridCol>
                <a:gridCol w="3479233">
                  <a:extLst>
                    <a:ext uri="{9D8B030D-6E8A-4147-A177-3AD203B41FA5}">
                      <a16:colId xmlns:a16="http://schemas.microsoft.com/office/drawing/2014/main" val="2319497927"/>
                    </a:ext>
                  </a:extLst>
                </a:gridCol>
              </a:tblGrid>
              <a:tr h="522361">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974461">
                <a:tc>
                  <a:txBody>
                    <a:bodyPr/>
                    <a:lstStyle/>
                    <a:p>
                      <a:r>
                        <a:rPr lang="en-US" dirty="0">
                          <a:solidFill>
                            <a:srgbClr val="000000"/>
                          </a:solidFill>
                        </a:rPr>
                        <a:t>Positions increased in Special Education to match the district FTE allocation. (District Allocated)</a:t>
                      </a:r>
                    </a:p>
                    <a:p>
                      <a:endParaRPr lang="en-US" dirty="0">
                        <a:solidFill>
                          <a:srgbClr val="000000"/>
                        </a:solidFill>
                      </a:endParaRPr>
                    </a:p>
                  </a:txBody>
                  <a:tcPr/>
                </a:tc>
                <a:tc>
                  <a:txBody>
                    <a:bodyPr/>
                    <a:lstStyle/>
                    <a:p>
                      <a:r>
                        <a:rPr lang="en-US" dirty="0">
                          <a:solidFill>
                            <a:srgbClr val="000000"/>
                          </a:solidFill>
                        </a:rPr>
                        <a:t>- Change in FTE on 1000 line</a:t>
                      </a:r>
                    </a:p>
                    <a:p>
                      <a:r>
                        <a:rPr lang="en-US" dirty="0">
                          <a:solidFill>
                            <a:srgbClr val="000000"/>
                          </a:solidFill>
                        </a:rPr>
                        <a:t>- Increased the amount budgeted</a:t>
                      </a:r>
                    </a:p>
                  </a:txBody>
                  <a:tcPr/>
                </a:tc>
                <a:extLst>
                  <a:ext uri="{0D108BD9-81ED-4DB2-BD59-A6C34878D82A}">
                    <a16:rowId xmlns:a16="http://schemas.microsoft.com/office/drawing/2014/main" val="400216019"/>
                  </a:ext>
                </a:extLst>
              </a:tr>
              <a:tr h="974461">
                <a:tc>
                  <a:txBody>
                    <a:bodyPr/>
                    <a:lstStyle/>
                    <a:p>
                      <a:r>
                        <a:rPr lang="en-US" dirty="0">
                          <a:solidFill>
                            <a:srgbClr val="000000"/>
                          </a:solidFill>
                        </a:rPr>
                        <a:t>2100 Change in Pupil Services – Psychologist FTE reduced </a:t>
                      </a:r>
                    </a:p>
                    <a:p>
                      <a:r>
                        <a:rPr lang="en-US" dirty="0">
                          <a:solidFill>
                            <a:srgbClr val="000000"/>
                          </a:solidFill>
                        </a:rPr>
                        <a:t>(District Allocated)  </a:t>
                      </a:r>
                    </a:p>
                    <a:p>
                      <a:endParaRPr lang="en-US"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 Change in FTE on 2100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 Increased the amount budgeted</a:t>
                      </a:r>
                    </a:p>
                    <a:p>
                      <a:endParaRPr lang="en-US" dirty="0">
                        <a:solidFill>
                          <a:srgbClr val="000000"/>
                        </a:solidFill>
                      </a:endParaRPr>
                    </a:p>
                  </a:txBody>
                  <a:tcPr/>
                </a:tc>
                <a:extLst>
                  <a:ext uri="{0D108BD9-81ED-4DB2-BD59-A6C34878D82A}">
                    <a16:rowId xmlns:a16="http://schemas.microsoft.com/office/drawing/2014/main" val="382406536"/>
                  </a:ext>
                </a:extLst>
              </a:tr>
              <a:tr h="655637">
                <a:tc>
                  <a:txBody>
                    <a:bodyPr/>
                    <a:lstStyle/>
                    <a:p>
                      <a:r>
                        <a:rPr lang="en-US" dirty="0">
                          <a:solidFill>
                            <a:srgbClr val="000000"/>
                          </a:solidFill>
                        </a:rPr>
                        <a:t> Abolished Master Teacher Leader Positions (2.5 FTE) </a:t>
                      </a:r>
                    </a:p>
                  </a:txBody>
                  <a:tcPr/>
                </a:tc>
                <a:tc>
                  <a:txBody>
                    <a:bodyPr/>
                    <a:lstStyle/>
                    <a:p>
                      <a:pPr marL="0" indent="0">
                        <a:buFontTx/>
                        <a:buNone/>
                      </a:pPr>
                      <a:r>
                        <a:rPr lang="en-US" dirty="0">
                          <a:solidFill>
                            <a:srgbClr val="000000"/>
                          </a:solidFill>
                        </a:rPr>
                        <a:t>- Ability to have STEM teacher </a:t>
                      </a:r>
                    </a:p>
                    <a:p>
                      <a:pPr marL="0" indent="0">
                        <a:buFontTx/>
                        <a:buNone/>
                      </a:pPr>
                      <a:r>
                        <a:rPr lang="en-US" dirty="0">
                          <a:solidFill>
                            <a:srgbClr val="000000"/>
                          </a:solidFill>
                        </a:rPr>
                        <a:t>- Full Time Music</a:t>
                      </a:r>
                    </a:p>
                  </a:txBody>
                  <a:tcPr/>
                </a:tc>
                <a:extLst>
                  <a:ext uri="{0D108BD9-81ED-4DB2-BD59-A6C34878D82A}">
                    <a16:rowId xmlns:a16="http://schemas.microsoft.com/office/drawing/2014/main" val="957636386"/>
                  </a:ext>
                </a:extLst>
              </a:tr>
              <a:tr h="1043788">
                <a:tc>
                  <a:txBody>
                    <a:bodyPr/>
                    <a:lstStyle/>
                    <a:p>
                      <a:r>
                        <a:rPr lang="en-US" dirty="0">
                          <a:solidFill>
                            <a:srgbClr val="000000"/>
                          </a:solidFill>
                        </a:rPr>
                        <a:t>Added Instructional Support Staff Positions</a:t>
                      </a:r>
                    </a:p>
                    <a:p>
                      <a:pPr marL="285750" indent="-285750">
                        <a:buFontTx/>
                        <a:buChar char="-"/>
                      </a:pPr>
                      <a:r>
                        <a:rPr lang="en-US" dirty="0">
                          <a:solidFill>
                            <a:srgbClr val="000000"/>
                          </a:solidFill>
                        </a:rPr>
                        <a:t>Turnaround Instructional Coach</a:t>
                      </a:r>
                    </a:p>
                    <a:p>
                      <a:pPr marL="285750" indent="-285750">
                        <a:buFontTx/>
                        <a:buChar char="-"/>
                      </a:pPr>
                      <a:r>
                        <a:rPr lang="en-US" dirty="0">
                          <a:solidFill>
                            <a:srgbClr val="000000"/>
                          </a:solidFill>
                        </a:rPr>
                        <a:t>Business Manager</a:t>
                      </a:r>
                    </a:p>
                    <a:p>
                      <a:pPr marL="285750" indent="-285750">
                        <a:buFontTx/>
                        <a:buChar char="-"/>
                      </a:pPr>
                      <a:r>
                        <a:rPr lang="en-US" dirty="0">
                          <a:solidFill>
                            <a:srgbClr val="000000"/>
                          </a:solidFill>
                        </a:rPr>
                        <a:t>Turnaround Reading/Math Teachers</a:t>
                      </a:r>
                    </a:p>
                  </a:txBody>
                  <a:tcPr/>
                </a:tc>
                <a:tc>
                  <a:txBody>
                    <a:bodyPr/>
                    <a:lstStyle/>
                    <a:p>
                      <a:r>
                        <a:rPr lang="en-US" dirty="0">
                          <a:solidFill>
                            <a:srgbClr val="000000"/>
                          </a:solidFill>
                        </a:rPr>
                        <a:t>NA</a:t>
                      </a: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descr="Table&#10;&#10;Description automatically generated">
            <a:extLst>
              <a:ext uri="{FF2B5EF4-FFF2-40B4-BE49-F238E27FC236}">
                <a16:creationId xmlns:a16="http://schemas.microsoft.com/office/drawing/2014/main" id="{811D28FE-CA30-5B1D-A65C-E2BB96DAA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92898"/>
            <a:ext cx="7952509" cy="4254759"/>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12</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9" name="Picture 8" descr="Chart, pie chart&#10;&#10;Description automatically generated">
            <a:extLst>
              <a:ext uri="{FF2B5EF4-FFF2-40B4-BE49-F238E27FC236}">
                <a16:creationId xmlns:a16="http://schemas.microsoft.com/office/drawing/2014/main" id="{F3174769-DE02-E819-9185-7D5472C6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486" y="1371313"/>
            <a:ext cx="8593494" cy="4777560"/>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8081654" cy="610863"/>
          </a:xfrm>
        </p:spPr>
        <p:txBody>
          <a:bodyPr>
            <a:normAutofit/>
          </a:bodyPr>
          <a:lstStyle/>
          <a:p>
            <a:endParaRPr lang="en-US" sz="2000" i="1" dirty="0"/>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16</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28, 2023</a:t>
            </a:fld>
            <a:endParaRPr lang="en-US" dirty="0"/>
          </a:p>
        </p:txBody>
      </p:sp>
      <p:pic>
        <p:nvPicPr>
          <p:cNvPr id="8" name="Picture 7" descr="Chart, pie chart&#10;&#10;Description automatically generated">
            <a:extLst>
              <a:ext uri="{FF2B5EF4-FFF2-40B4-BE49-F238E27FC236}">
                <a16:creationId xmlns:a16="http://schemas.microsoft.com/office/drawing/2014/main" id="{D383A800-3C82-12A3-7D4D-0E6E4C5BB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3934"/>
            <a:ext cx="5085184" cy="3915470"/>
          </a:xfrm>
          <a:prstGeom prst="rect">
            <a:avLst/>
          </a:prstGeom>
        </p:spPr>
      </p:pic>
      <p:pic>
        <p:nvPicPr>
          <p:cNvPr id="10" name="Picture 9" descr="Graphical user interface, chart&#10;&#10;Description automatically generated">
            <a:extLst>
              <a:ext uri="{FF2B5EF4-FFF2-40B4-BE49-F238E27FC236}">
                <a16:creationId xmlns:a16="http://schemas.microsoft.com/office/drawing/2014/main" id="{2CC40BB6-9FEE-4432-16B9-FF789E843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730" y="449856"/>
            <a:ext cx="5564248" cy="3720927"/>
          </a:xfrm>
          <a:prstGeom prst="rect">
            <a:avLst/>
          </a:prstGeom>
        </p:spPr>
      </p:pic>
      <p:sp>
        <p:nvSpPr>
          <p:cNvPr id="12" name="TextBox 11">
            <a:extLst>
              <a:ext uri="{FF2B5EF4-FFF2-40B4-BE49-F238E27FC236}">
                <a16:creationId xmlns:a16="http://schemas.microsoft.com/office/drawing/2014/main" id="{9935F104-E812-3504-0E98-A11CA14ECB31}"/>
              </a:ext>
            </a:extLst>
          </p:cNvPr>
          <p:cNvSpPr txBox="1"/>
          <p:nvPr/>
        </p:nvSpPr>
        <p:spPr>
          <a:xfrm>
            <a:off x="2350093" y="4785645"/>
            <a:ext cx="6849787" cy="369332"/>
          </a:xfrm>
          <a:prstGeom prst="rect">
            <a:avLst/>
          </a:prstGeom>
          <a:noFill/>
        </p:spPr>
        <p:txBody>
          <a:bodyPr wrap="square" rtlCol="0">
            <a:spAutoFit/>
          </a:bodyPr>
          <a:lstStyle/>
          <a:p>
            <a:r>
              <a:rPr lang="en-US" dirty="0"/>
              <a:t>R-</a:t>
            </a:r>
            <a:r>
              <a:rPr lang="en-US" dirty="0" err="1"/>
              <a:t>esdadfffadaCarCare</a:t>
            </a:r>
            <a:endParaRPr lang="en-US" dirty="0"/>
          </a:p>
        </p:txBody>
      </p:sp>
    </p:spTree>
    <p:extLst>
      <p:ext uri="{BB962C8B-B14F-4D97-AF65-F5344CB8AC3E}">
        <p14:creationId xmlns:p14="http://schemas.microsoft.com/office/powerpoint/2010/main" val="141811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339184"/>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t>
            </a: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Approval Presentation</a:t>
            </a:r>
            <a:endPar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
        <p:nvSpPr>
          <p:cNvPr id="4" name="TextBox 3">
            <a:extLst>
              <a:ext uri="{FF2B5EF4-FFF2-40B4-BE49-F238E27FC236}">
                <a16:creationId xmlns:a16="http://schemas.microsoft.com/office/drawing/2014/main" id="{739B643D-D2E0-6C80-3859-C6CD93624CA9}"/>
              </a:ext>
            </a:extLst>
          </p:cNvPr>
          <p:cNvSpPr txBox="1"/>
          <p:nvPr/>
        </p:nvSpPr>
        <p:spPr>
          <a:xfrm>
            <a:off x="3048712" y="3246470"/>
            <a:ext cx="609742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560890650"/>
              </p:ext>
            </p:extLst>
          </p:nvPr>
        </p:nvGraphicFramePr>
        <p:xfrm>
          <a:off x="2241724" y="997201"/>
          <a:ext cx="7877636" cy="4890099"/>
        </p:xfrm>
        <a:graphic>
          <a:graphicData uri="http://schemas.openxmlformats.org/drawingml/2006/table">
            <a:tbl>
              <a:tblPr firstRow="1" bandRow="1">
                <a:tableStyleId>{5C22544A-7EE6-4342-B048-85BDC9FD1C3A}</a:tableStyleId>
              </a:tblPr>
              <a:tblGrid>
                <a:gridCol w="3938818">
                  <a:extLst>
                    <a:ext uri="{9D8B030D-6E8A-4147-A177-3AD203B41FA5}">
                      <a16:colId xmlns:a16="http://schemas.microsoft.com/office/drawing/2014/main" val="20000"/>
                    </a:ext>
                  </a:extLst>
                </a:gridCol>
                <a:gridCol w="3938818">
                  <a:extLst>
                    <a:ext uri="{9D8B030D-6E8A-4147-A177-3AD203B41FA5}">
                      <a16:colId xmlns:a16="http://schemas.microsoft.com/office/drawing/2014/main" val="20001"/>
                    </a:ext>
                  </a:extLst>
                </a:gridCol>
              </a:tblGrid>
              <a:tr h="543902">
                <a:tc>
                  <a:txBody>
                    <a:bodyPr/>
                    <a:lstStyle/>
                    <a:p>
                      <a:pPr algn="ctr" rtl="0" fontAlgn="t">
                        <a:spcBef>
                          <a:spcPts val="0"/>
                        </a:spcBef>
                        <a:spcAft>
                          <a:spcPts val="0"/>
                        </a:spcAft>
                      </a:pPr>
                      <a:br>
                        <a:rPr lang="en-US">
                          <a:effectLst/>
                        </a:rPr>
                      </a:br>
                      <a:r>
                        <a:rPr lang="en-US" sz="1750" b="1" i="0" u="none" strike="noStrike">
                          <a:solidFill>
                            <a:srgbClr val="FFFFFF"/>
                          </a:solidFill>
                          <a:effectLst/>
                          <a:latin typeface="Arial" panose="020B0604020202020204" pitchFamily="34" charset="0"/>
                        </a:rPr>
                        <a:t>FY24 School Priorities</a:t>
                      </a:r>
                      <a:endParaRPr lang="en-US">
                        <a:effectLst/>
                      </a:endParaRPr>
                    </a:p>
                  </a:txBody>
                  <a:tcPr marL="95250" marR="95250" marT="47625" marB="47625"/>
                </a:tc>
                <a:tc>
                  <a:txBody>
                    <a:bodyPr/>
                    <a:lstStyle/>
                    <a:p>
                      <a:pPr algn="ctr" rtl="0" fontAlgn="t">
                        <a:spcBef>
                          <a:spcPts val="0"/>
                        </a:spcBef>
                        <a:spcAft>
                          <a:spcPts val="0"/>
                        </a:spcAft>
                      </a:pPr>
                      <a:br>
                        <a:rPr lang="en-US">
                          <a:effectLst/>
                        </a:rPr>
                      </a:br>
                      <a:r>
                        <a:rPr lang="en-US" sz="1750" b="1" i="0" u="none" strike="noStrike">
                          <a:solidFill>
                            <a:srgbClr val="FFFFFF"/>
                          </a:solidFill>
                          <a:effectLst/>
                          <a:latin typeface="Arial" panose="020B0604020202020204" pitchFamily="34" charset="0"/>
                        </a:rPr>
                        <a:t>Rationale</a:t>
                      </a:r>
                      <a:endParaRPr lang="en-US">
                        <a:effectLst/>
                      </a:endParaRPr>
                    </a:p>
                  </a:txBody>
                  <a:tcPr marL="95250" marR="95250" marT="47625" marB="47625"/>
                </a:tc>
                <a:extLst>
                  <a:ext uri="{0D108BD9-81ED-4DB2-BD59-A6C34878D82A}">
                    <a16:rowId xmlns:a16="http://schemas.microsoft.com/office/drawing/2014/main" val="10000"/>
                  </a:ext>
                </a:extLst>
              </a:tr>
              <a:tr h="1240360">
                <a:tc>
                  <a:txBody>
                    <a:bodyPr/>
                    <a:lstStyle/>
                    <a:p>
                      <a:pPr algn="ctr" rtl="0" fontAlgn="t">
                        <a:spcBef>
                          <a:spcPts val="0"/>
                        </a:spcBef>
                        <a:spcAft>
                          <a:spcPts val="0"/>
                        </a:spcAft>
                      </a:pPr>
                      <a:r>
                        <a:rPr lang="en-US" sz="1750" b="0" i="0" u="none" strike="noStrike">
                          <a:solidFill>
                            <a:srgbClr val="000000"/>
                          </a:solidFill>
                          <a:effectLst/>
                          <a:latin typeface="Tenorite" panose="00000500000000000000" pitchFamily="2" charset="0"/>
                        </a:rPr>
                        <a:t>Increase STUDENT proficiency in Literacy and Mathematics </a:t>
                      </a:r>
                      <a:endParaRPr lang="en-US">
                        <a:effectLst/>
                      </a:endParaRPr>
                    </a:p>
                  </a:txBody>
                  <a:tcPr marL="95250" marR="95250" marT="47625" marB="47625"/>
                </a:tc>
                <a:tc>
                  <a:txBody>
                    <a:bodyPr/>
                    <a:lstStyle/>
                    <a:p>
                      <a:pPr algn="ctr" rtl="0" fontAlgn="t">
                        <a:spcBef>
                          <a:spcPts val="0"/>
                        </a:spcBef>
                        <a:spcAft>
                          <a:spcPts val="0"/>
                        </a:spcAft>
                      </a:pPr>
                      <a:r>
                        <a:rPr lang="en-US" sz="1750" b="0" i="0" u="none" strike="noStrike">
                          <a:solidFill>
                            <a:srgbClr val="000000"/>
                          </a:solidFill>
                          <a:effectLst/>
                          <a:latin typeface="Tenorite" panose="00000500000000000000" pitchFamily="2" charset="0"/>
                        </a:rPr>
                        <a:t> Strategic Plan Goals</a:t>
                      </a:r>
                      <a:endParaRPr lang="en-US">
                        <a:effectLst/>
                      </a:endParaRPr>
                    </a:p>
                    <a:p>
                      <a:pPr algn="ctr" rtl="0" fontAlgn="t">
                        <a:spcBef>
                          <a:spcPts val="0"/>
                        </a:spcBef>
                        <a:spcAft>
                          <a:spcPts val="0"/>
                        </a:spcAft>
                      </a:pPr>
                      <a:r>
                        <a:rPr lang="en-US" sz="1750" b="0" i="0" u="none" strike="noStrike">
                          <a:solidFill>
                            <a:srgbClr val="000000"/>
                          </a:solidFill>
                          <a:effectLst/>
                          <a:latin typeface="Tenorite" panose="00000500000000000000" pitchFamily="2" charset="0"/>
                        </a:rPr>
                        <a:t>Increase the # of Teachers for Targeted, small group  Instruction</a:t>
                      </a:r>
                      <a:endParaRPr lang="en-US">
                        <a:effectLst/>
                      </a:endParaRPr>
                    </a:p>
                  </a:txBody>
                  <a:tcPr marL="95250" marR="95250" marT="47625" marB="47625"/>
                </a:tc>
                <a:extLst>
                  <a:ext uri="{0D108BD9-81ED-4DB2-BD59-A6C34878D82A}">
                    <a16:rowId xmlns:a16="http://schemas.microsoft.com/office/drawing/2014/main" val="10001"/>
                  </a:ext>
                </a:extLst>
              </a:tr>
              <a:tr h="1064029">
                <a:tc>
                  <a:txBody>
                    <a:bodyPr/>
                    <a:lstStyle/>
                    <a:p>
                      <a:pPr algn="ctr" rtl="0" fontAlgn="t">
                        <a:spcBef>
                          <a:spcPts val="0"/>
                        </a:spcBef>
                        <a:spcAft>
                          <a:spcPts val="0"/>
                        </a:spcAft>
                      </a:pPr>
                      <a:r>
                        <a:rPr lang="en-US" sz="1750" b="0" i="0" u="none" strike="noStrike">
                          <a:solidFill>
                            <a:srgbClr val="000000"/>
                          </a:solidFill>
                          <a:effectLst/>
                          <a:latin typeface="Tenorite" panose="00000500000000000000" pitchFamily="2" charset="0"/>
                        </a:rPr>
                        <a:t>Increase STAFF capacity in literacy instruction. </a:t>
                      </a:r>
                      <a:endParaRPr lang="en-US">
                        <a:effectLst/>
                      </a:endParaRPr>
                    </a:p>
                  </a:txBody>
                  <a:tcPr marL="95250" marR="95250" marT="47625" marB="47625"/>
                </a:tc>
                <a:tc>
                  <a:txBody>
                    <a:bodyPr/>
                    <a:lstStyle/>
                    <a:p>
                      <a:pPr algn="ctr" rtl="0" fontAlgn="t">
                        <a:spcBef>
                          <a:spcPts val="0"/>
                        </a:spcBef>
                        <a:spcAft>
                          <a:spcPts val="0"/>
                        </a:spcAft>
                      </a:pPr>
                      <a:r>
                        <a:rPr lang="en-US" sz="1750" b="0" i="0" u="none" strike="noStrike" dirty="0">
                          <a:solidFill>
                            <a:srgbClr val="000000"/>
                          </a:solidFill>
                          <a:effectLst/>
                          <a:latin typeface="Tenorite" panose="00000500000000000000" pitchFamily="2" charset="0"/>
                        </a:rPr>
                        <a:t>Increase # of support staff supporting teachers</a:t>
                      </a:r>
                      <a:endParaRPr lang="en-US" dirty="0">
                        <a:effectLst/>
                      </a:endParaRPr>
                    </a:p>
                    <a:p>
                      <a:pPr algn="ctr" rtl="0" fontAlgn="t">
                        <a:spcBef>
                          <a:spcPts val="0"/>
                        </a:spcBef>
                        <a:spcAft>
                          <a:spcPts val="0"/>
                        </a:spcAft>
                      </a:pPr>
                      <a:r>
                        <a:rPr lang="en-US" sz="1750" b="0" i="0" u="none" strike="noStrike" dirty="0">
                          <a:solidFill>
                            <a:srgbClr val="000000"/>
                          </a:solidFill>
                          <a:effectLst/>
                          <a:latin typeface="Tenorite" panose="00000500000000000000" pitchFamily="2" charset="0"/>
                        </a:rPr>
                        <a:t>Increase Principal Support to free up time for Instructional Focus</a:t>
                      </a:r>
                      <a:endParaRPr lang="en-US" dirty="0">
                        <a:effectLst/>
                      </a:endParaRPr>
                    </a:p>
                  </a:txBody>
                  <a:tcPr marL="95250" marR="95250" marT="47625" marB="47625"/>
                </a:tc>
                <a:extLst>
                  <a:ext uri="{0D108BD9-81ED-4DB2-BD59-A6C34878D82A}">
                    <a16:rowId xmlns:a16="http://schemas.microsoft.com/office/drawing/2014/main" val="10002"/>
                  </a:ext>
                </a:extLst>
              </a:tr>
              <a:tr h="1064029">
                <a:tc>
                  <a:txBody>
                    <a:bodyPr/>
                    <a:lstStyle/>
                    <a:p>
                      <a:pPr algn="ctr" rtl="0" fontAlgn="t">
                        <a:spcBef>
                          <a:spcPts val="0"/>
                        </a:spcBef>
                        <a:spcAft>
                          <a:spcPts val="0"/>
                        </a:spcAft>
                      </a:pPr>
                      <a:r>
                        <a:rPr lang="en-US" sz="1750" b="0" i="0" u="none" strike="noStrike">
                          <a:solidFill>
                            <a:srgbClr val="000000"/>
                          </a:solidFill>
                          <a:effectLst/>
                          <a:latin typeface="Tenorite" panose="00000500000000000000" pitchFamily="2" charset="0"/>
                        </a:rPr>
                        <a:t>Increase Staff capacity in data analysis and usage for instructional decision making. </a:t>
                      </a:r>
                      <a:endParaRPr lang="en-US">
                        <a:effectLst/>
                      </a:endParaRPr>
                    </a:p>
                  </a:txBody>
                  <a:tcPr marL="95250" marR="95250" marT="47625" marB="47625"/>
                </a:tc>
                <a:tc>
                  <a:txBody>
                    <a:bodyPr/>
                    <a:lstStyle/>
                    <a:p>
                      <a:pPr algn="ctr" rtl="0" fontAlgn="t">
                        <a:spcBef>
                          <a:spcPts val="0"/>
                        </a:spcBef>
                        <a:spcAft>
                          <a:spcPts val="0"/>
                        </a:spcAft>
                      </a:pPr>
                      <a:r>
                        <a:rPr lang="en-US" sz="1750" b="0" i="0" u="none" strike="noStrike" dirty="0">
                          <a:solidFill>
                            <a:srgbClr val="000000"/>
                          </a:solidFill>
                          <a:effectLst/>
                          <a:latin typeface="Tenorite" panose="00000500000000000000" pitchFamily="2" charset="0"/>
                        </a:rPr>
                        <a:t>There is a need for enhanced teacher support to be able to assist teachers with data analysis that will impact student learning  </a:t>
                      </a:r>
                      <a:endParaRPr lang="en-US" dirty="0">
                        <a:effectLst/>
                      </a:endParaRPr>
                    </a:p>
                  </a:txBody>
                  <a:tcPr marL="95250" marR="95250" marT="47625" marB="47625"/>
                </a:tc>
                <a:extLst>
                  <a:ext uri="{0D108BD9-81ED-4DB2-BD59-A6C34878D82A}">
                    <a16:rowId xmlns:a16="http://schemas.microsoft.com/office/drawing/2014/main" val="3820674288"/>
                  </a:ext>
                </a:extLst>
              </a:tr>
              <a:tr h="75794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7</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933322" y="1305450"/>
          <a:ext cx="7540368" cy="4732791"/>
        </p:xfrm>
        <a:graphic>
          <a:graphicData uri="http://schemas.openxmlformats.org/drawingml/2006/table">
            <a:tbl>
              <a:tblPr firstRow="1" bandRow="1">
                <a:tableStyleId>{5C22544A-7EE6-4342-B048-85BDC9FD1C3A}</a:tableStyleId>
              </a:tblPr>
              <a:tblGrid>
                <a:gridCol w="3770184">
                  <a:extLst>
                    <a:ext uri="{9D8B030D-6E8A-4147-A177-3AD203B41FA5}">
                      <a16:colId xmlns:a16="http://schemas.microsoft.com/office/drawing/2014/main" val="20000"/>
                    </a:ext>
                  </a:extLst>
                </a:gridCol>
                <a:gridCol w="3770184">
                  <a:extLst>
                    <a:ext uri="{9D8B030D-6E8A-4147-A177-3AD203B41FA5}">
                      <a16:colId xmlns:a16="http://schemas.microsoft.com/office/drawing/2014/main" val="20001"/>
                    </a:ext>
                  </a:extLst>
                </a:gridCol>
              </a:tblGrid>
              <a:tr h="56320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a:t>
                      </a:r>
                      <a:r>
                        <a:rPr lang="en-US" sz="1750" dirty="0" err="1">
                          <a:latin typeface="Arial" panose="020B0604020202020204" pitchFamily="34" charset="0"/>
                          <a:cs typeface="Arial" panose="020B0604020202020204" pitchFamily="34" charset="0"/>
                        </a:rPr>
                        <a:t>Prioriies</a:t>
                      </a:r>
                      <a:endParaRPr lang="en-US" sz="1750" dirty="0">
                        <a:latin typeface="Arial" panose="020B0604020202020204" pitchFamily="34" charset="0"/>
                        <a:cs typeface="Arial" panose="020B0604020202020204" pitchFamily="34" charset="0"/>
                      </a:endParaRP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84379">
                <a:tc>
                  <a:txBody>
                    <a:bodyPr/>
                    <a:lstStyle/>
                    <a:p>
                      <a:pPr algn="ctr"/>
                      <a:r>
                        <a:rPr lang="en-US" sz="1750" dirty="0"/>
                        <a:t>Maintain lower class sizes in the primary 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0439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1524771">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dirty="0">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
        <p:nvSpPr>
          <p:cNvPr id="9" name="TextBox 8">
            <a:extLst>
              <a:ext uri="{FF2B5EF4-FFF2-40B4-BE49-F238E27FC236}">
                <a16:creationId xmlns:a16="http://schemas.microsoft.com/office/drawing/2014/main" id="{81A04C65-FB1F-755E-D09F-FE485128F165}"/>
              </a:ext>
            </a:extLst>
          </p:cNvPr>
          <p:cNvSpPr txBox="1"/>
          <p:nvPr/>
        </p:nvSpPr>
        <p:spPr>
          <a:xfrm>
            <a:off x="3048755" y="3233017"/>
            <a:ext cx="6097508"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CF1FA5E7-1545-D1CF-413C-2E9D329B3348}"/>
              </a:ext>
            </a:extLst>
          </p:cNvPr>
          <p:cNvSpPr txBox="1"/>
          <p:nvPr/>
        </p:nvSpPr>
        <p:spPr>
          <a:xfrm>
            <a:off x="3048755" y="3233017"/>
            <a:ext cx="6097508" cy="369332"/>
          </a:xfrm>
          <a:prstGeom prst="rect">
            <a:avLst/>
          </a:prstGeom>
          <a:noFill/>
        </p:spPr>
        <p:txBody>
          <a:bodyPr wrap="square">
            <a:spAutoFit/>
          </a:bodyPr>
          <a:lstStyle/>
          <a:p>
            <a:r>
              <a:rPr lang="en-US" b="0" dirty="0">
                <a:effectLst/>
              </a:rPr>
              <a:t> </a:t>
            </a:r>
            <a:endParaRPr lang="en-US" dirty="0"/>
          </a:p>
        </p:txBody>
      </p:sp>
      <p:graphicFrame>
        <p:nvGraphicFramePr>
          <p:cNvPr id="14" name="Table 13">
            <a:extLst>
              <a:ext uri="{FF2B5EF4-FFF2-40B4-BE49-F238E27FC236}">
                <a16:creationId xmlns:a16="http://schemas.microsoft.com/office/drawing/2014/main" id="{7FF28E2F-6E3D-93D8-19B3-E4E1171478A2}"/>
              </a:ext>
            </a:extLst>
          </p:cNvPr>
          <p:cNvGraphicFramePr>
            <a:graphicFrameLocks noGrp="1"/>
          </p:cNvGraphicFramePr>
          <p:nvPr/>
        </p:nvGraphicFramePr>
        <p:xfrm>
          <a:off x="2791066" y="983677"/>
          <a:ext cx="7682624" cy="5054563"/>
        </p:xfrm>
        <a:graphic>
          <a:graphicData uri="http://schemas.openxmlformats.org/drawingml/2006/table">
            <a:tbl>
              <a:tblPr/>
              <a:tblGrid>
                <a:gridCol w="3841312">
                  <a:extLst>
                    <a:ext uri="{9D8B030D-6E8A-4147-A177-3AD203B41FA5}">
                      <a16:colId xmlns:a16="http://schemas.microsoft.com/office/drawing/2014/main" val="308829045"/>
                    </a:ext>
                  </a:extLst>
                </a:gridCol>
                <a:gridCol w="3841312">
                  <a:extLst>
                    <a:ext uri="{9D8B030D-6E8A-4147-A177-3AD203B41FA5}">
                      <a16:colId xmlns:a16="http://schemas.microsoft.com/office/drawing/2014/main" val="2341165372"/>
                    </a:ext>
                  </a:extLst>
                </a:gridCol>
              </a:tblGrid>
              <a:tr h="786734">
                <a:tc>
                  <a:txBody>
                    <a:bodyPr/>
                    <a:lstStyle/>
                    <a:p>
                      <a:pPr algn="ctr" rtl="0" fontAlgn="t">
                        <a:spcBef>
                          <a:spcPts val="0"/>
                        </a:spcBef>
                        <a:spcAft>
                          <a:spcPts val="0"/>
                        </a:spcAft>
                      </a:pPr>
                      <a:br>
                        <a:rPr lang="en-US">
                          <a:effectLst/>
                        </a:rPr>
                      </a:br>
                      <a:r>
                        <a:rPr lang="en-US" sz="1750" b="1" i="0" u="none" strike="noStrike">
                          <a:solidFill>
                            <a:srgbClr val="FFFFFF"/>
                          </a:solidFill>
                          <a:effectLst/>
                          <a:latin typeface="Arial" panose="020B0604020202020204" pitchFamily="34" charset="0"/>
                        </a:rPr>
                        <a:t>FY24 School Priorities</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CF45"/>
                    </a:solidFill>
                  </a:tcPr>
                </a:tc>
                <a:tc>
                  <a:txBody>
                    <a:bodyPr/>
                    <a:lstStyle/>
                    <a:p>
                      <a:pPr algn="ctr" rtl="0" fontAlgn="t">
                        <a:spcBef>
                          <a:spcPts val="0"/>
                        </a:spcBef>
                        <a:spcAft>
                          <a:spcPts val="0"/>
                        </a:spcAft>
                      </a:pPr>
                      <a:br>
                        <a:rPr lang="en-US" dirty="0">
                          <a:effectLst/>
                        </a:rPr>
                      </a:br>
                      <a:r>
                        <a:rPr lang="en-US" sz="1750" b="1" i="0" u="none" strike="noStrike" dirty="0">
                          <a:solidFill>
                            <a:srgbClr val="FFFFFF"/>
                          </a:solidFill>
                          <a:effectLst/>
                          <a:latin typeface="Arial" panose="020B0604020202020204" pitchFamily="34" charset="0"/>
                        </a:rPr>
                        <a:t>Rationale</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CF45"/>
                    </a:solidFill>
                  </a:tcPr>
                </a:tc>
                <a:extLst>
                  <a:ext uri="{0D108BD9-81ED-4DB2-BD59-A6C34878D82A}">
                    <a16:rowId xmlns:a16="http://schemas.microsoft.com/office/drawing/2014/main" val="4242416677"/>
                  </a:ext>
                </a:extLst>
              </a:tr>
              <a:tr h="1806114">
                <a:tc>
                  <a:txBody>
                    <a:bodyPr/>
                    <a:lstStyle/>
                    <a:p>
                      <a:pPr algn="ctr" rtl="0" fontAlgn="t">
                        <a:spcBef>
                          <a:spcPts val="0"/>
                        </a:spcBef>
                        <a:spcAft>
                          <a:spcPts val="0"/>
                        </a:spcAft>
                      </a:pPr>
                      <a:r>
                        <a:rPr lang="en-US" sz="2000" b="0" i="0" u="none" strike="noStrike">
                          <a:solidFill>
                            <a:srgbClr val="000000"/>
                          </a:solidFill>
                          <a:effectLst/>
                          <a:latin typeface="Tenorite" panose="00000500000000000000" pitchFamily="2" charset="0"/>
                        </a:rPr>
                        <a:t>Utilize data to meet the individual needs of students.  </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AEDCE"/>
                    </a:solidFill>
                  </a:tcPr>
                </a:tc>
                <a:tc>
                  <a:txBody>
                    <a:bodyPr/>
                    <a:lstStyle/>
                    <a:p>
                      <a:pPr algn="ctr" rtl="0" fontAlgn="t">
                        <a:spcBef>
                          <a:spcPts val="0"/>
                        </a:spcBef>
                        <a:spcAft>
                          <a:spcPts val="0"/>
                        </a:spcAft>
                      </a:pPr>
                      <a:r>
                        <a:rPr lang="en-US" sz="2000" b="0" i="0" u="none" strike="noStrike" dirty="0">
                          <a:solidFill>
                            <a:srgbClr val="000000"/>
                          </a:solidFill>
                          <a:effectLst/>
                          <a:latin typeface="Tenorite" panose="00000500000000000000" pitchFamily="2" charset="0"/>
                        </a:rPr>
                        <a:t>Ensure that students are receiving maximized opportunities for achievement and remediation daily.</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AEDCE"/>
                    </a:solidFill>
                  </a:tcPr>
                </a:tc>
                <a:extLst>
                  <a:ext uri="{0D108BD9-81ED-4DB2-BD59-A6C34878D82A}">
                    <a16:rowId xmlns:a16="http://schemas.microsoft.com/office/drawing/2014/main" val="57085192"/>
                  </a:ext>
                </a:extLst>
              </a:tr>
              <a:tr h="1357750">
                <a:tc>
                  <a:txBody>
                    <a:bodyPr/>
                    <a:lstStyle/>
                    <a:p>
                      <a:pPr algn="ctr" rtl="0" fontAlgn="t">
                        <a:spcBef>
                          <a:spcPts val="0"/>
                        </a:spcBef>
                        <a:spcAft>
                          <a:spcPts val="0"/>
                        </a:spcAft>
                      </a:pPr>
                      <a:r>
                        <a:rPr lang="en-US" sz="2000" b="0" i="0" u="none" strike="noStrike">
                          <a:solidFill>
                            <a:srgbClr val="000000"/>
                          </a:solidFill>
                          <a:effectLst/>
                          <a:latin typeface="Tenorite" panose="00000500000000000000" pitchFamily="2" charset="0"/>
                        </a:rPr>
                        <a:t>Monitor the communication to parents of students chronically absent. </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DF6E8"/>
                    </a:solidFill>
                  </a:tcPr>
                </a:tc>
                <a:tc>
                  <a:txBody>
                    <a:bodyPr/>
                    <a:lstStyle/>
                    <a:p>
                      <a:pPr algn="ctr" rtl="0" fontAlgn="t">
                        <a:spcBef>
                          <a:spcPts val="0"/>
                        </a:spcBef>
                        <a:spcAft>
                          <a:spcPts val="0"/>
                        </a:spcAft>
                      </a:pPr>
                      <a:r>
                        <a:rPr lang="en-US" sz="2000" b="0" i="0" u="none" strike="noStrike" dirty="0">
                          <a:solidFill>
                            <a:srgbClr val="000000"/>
                          </a:solidFill>
                          <a:effectLst/>
                          <a:latin typeface="Tenorite" panose="00000500000000000000" pitchFamily="2" charset="0"/>
                        </a:rPr>
                        <a:t>Absent students affect the CCRPI score and adversely impact achievement. </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DF6E8"/>
                    </a:solidFill>
                  </a:tcPr>
                </a:tc>
                <a:extLst>
                  <a:ext uri="{0D108BD9-81ED-4DB2-BD59-A6C34878D82A}">
                    <a16:rowId xmlns:a16="http://schemas.microsoft.com/office/drawing/2014/main" val="2399611512"/>
                  </a:ext>
                </a:extLst>
              </a:tr>
              <a:tr h="1103965">
                <a:tc>
                  <a:txBody>
                    <a:bodyPr/>
                    <a:lstStyle/>
                    <a:p>
                      <a:pPr fontAlgn="t"/>
                      <a:r>
                        <a:rPr lang="en-US" dirty="0">
                          <a:effectLst/>
                        </a:rPr>
                        <a:t> </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AEDCE"/>
                    </a:solidFill>
                  </a:tcPr>
                </a:tc>
                <a:tc>
                  <a:txBody>
                    <a:bodyPr/>
                    <a:lstStyle/>
                    <a:p>
                      <a:pPr fontAlgn="t"/>
                      <a:r>
                        <a:rPr lang="en-US" dirty="0">
                          <a:effectLst/>
                        </a:rPr>
                        <a:t> </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AEDCE"/>
                    </a:solidFill>
                  </a:tcPr>
                </a:tc>
                <a:extLst>
                  <a:ext uri="{0D108BD9-81ED-4DB2-BD59-A6C34878D82A}">
                    <a16:rowId xmlns:a16="http://schemas.microsoft.com/office/drawing/2014/main" val="629308922"/>
                  </a:ext>
                </a:extLst>
              </a:tr>
            </a:tbl>
          </a:graphicData>
        </a:graphic>
      </p:graphicFrame>
      <p:sp>
        <p:nvSpPr>
          <p:cNvPr id="15" name="Rectangle 1">
            <a:extLst>
              <a:ext uri="{FF2B5EF4-FFF2-40B4-BE49-F238E27FC236}">
                <a16:creationId xmlns:a16="http://schemas.microsoft.com/office/drawing/2014/main" id="{96C1BB08-0BE8-C0CA-2245-7CF71E21C0AF}"/>
              </a:ext>
            </a:extLst>
          </p:cNvPr>
          <p:cNvSpPr>
            <a:spLocks noChangeArrowheads="1"/>
          </p:cNvSpPr>
          <p:nvPr/>
        </p:nvSpPr>
        <p:spPr bwMode="auto">
          <a:xfrm>
            <a:off x="2076450" y="2125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9010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 </a:t>
            </a:r>
            <a:r>
              <a:rPr lang="en-US" sz="2400" dirty="0"/>
              <a:t>any changes made to the draft budget we discussed at our last meeting. </a:t>
            </a:r>
          </a:p>
          <a:p>
            <a:r>
              <a:rPr lang="en-US" sz="2400" dirty="0"/>
              <a:t>These changes reflect an allocation change of </a:t>
            </a:r>
            <a:r>
              <a:rPr lang="en-US" sz="2400" dirty="0">
                <a:highlight>
                  <a:srgbClr val="FFFF00"/>
                </a:highlight>
              </a:rPr>
              <a:t>+$132,970.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9</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2.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963</TotalTime>
  <Words>1001</Words>
  <Application>Microsoft Office PowerPoint</Application>
  <PresentationFormat>Widescreen</PresentationFormat>
  <Paragraphs>130</Paragraphs>
  <Slides>18</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Arial Black</vt:lpstr>
      <vt:lpstr>Calibri</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FY24 Budget Approval Meeting</vt:lpstr>
      <vt:lpstr>Norms</vt:lpstr>
      <vt:lpstr>PowerPoint Presentation</vt:lpstr>
      <vt:lpstr>PowerPoint Presentation</vt:lpstr>
      <vt:lpstr>PowerPoint Presentation</vt:lpstr>
      <vt:lpstr>Budget Review</vt:lpstr>
      <vt:lpstr>PowerPoint Presentation</vt:lpstr>
      <vt:lpstr>PowerPoint Presentation</vt:lpstr>
      <vt:lpstr>Staffing Conference Changes</vt:lpstr>
      <vt:lpstr>Summary of Changes</vt:lpstr>
      <vt:lpstr>PowerPoint Presentation</vt:lpstr>
      <vt:lpstr>PowerPoint Presentation</vt:lpstr>
      <vt:lpstr>Questions?</vt:lpstr>
      <vt:lpstr>The GO Team needs to TAKE ACTION (vote) on the presented budget. After the motion and a second, the GO Team may have additional discussion. Once discussion is concluded, the GO Team will vote.</vt:lpstr>
      <vt:lpstr>BASC-3 Data</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Ragin, Tiffany</cp:lastModifiedBy>
  <cp:revision>5</cp:revision>
  <dcterms:created xsi:type="dcterms:W3CDTF">2023-02-16T23:34:41Z</dcterms:created>
  <dcterms:modified xsi:type="dcterms:W3CDTF">2023-03-28T12:45:03Z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